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7" r:id="rId8"/>
    <p:sldId id="278" r:id="rId9"/>
    <p:sldId id="263" r:id="rId10"/>
    <p:sldId id="264" r:id="rId11"/>
    <p:sldId id="283" r:id="rId12"/>
    <p:sldId id="284" r:id="rId13"/>
    <p:sldId id="285" r:id="rId14"/>
    <p:sldId id="286" r:id="rId15"/>
    <p:sldId id="266" r:id="rId16"/>
    <p:sldId id="287" r:id="rId17"/>
    <p:sldId id="288" r:id="rId18"/>
    <p:sldId id="289" r:id="rId19"/>
    <p:sldId id="290" r:id="rId20"/>
    <p:sldId id="291" r:id="rId21"/>
    <p:sldId id="268" r:id="rId22"/>
    <p:sldId id="294" r:id="rId23"/>
    <p:sldId id="293" r:id="rId24"/>
    <p:sldId id="265" r:id="rId25"/>
    <p:sldId id="297" r:id="rId26"/>
    <p:sldId id="299" r:id="rId27"/>
    <p:sldId id="300" r:id="rId28"/>
    <p:sldId id="301" r:id="rId29"/>
    <p:sldId id="267" r:id="rId30"/>
    <p:sldId id="302" r:id="rId31"/>
    <p:sldId id="303" r:id="rId32"/>
    <p:sldId id="304" r:id="rId33"/>
    <p:sldId id="306" r:id="rId34"/>
    <p:sldId id="307" r:id="rId35"/>
    <p:sldId id="273" r:id="rId36"/>
    <p:sldId id="276" r:id="rId37"/>
    <p:sldId id="311" r:id="rId38"/>
    <p:sldId id="312" r:id="rId39"/>
    <p:sldId id="308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274" r:id="rId48"/>
    <p:sldId id="275" r:id="rId49"/>
    <p:sldId id="26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56" autoAdjust="0"/>
  </p:normalViewPr>
  <p:slideViewPr>
    <p:cSldViewPr snapToGrid="0">
      <p:cViewPr varScale="1">
        <p:scale>
          <a:sx n="88" d="100"/>
          <a:sy n="88" d="100"/>
        </p:scale>
        <p:origin x="3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07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1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42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07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77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70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62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01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5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08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4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30DD7-C725-4930-82B0-77480BE771AD}" type="datetimeFigureOut">
              <a:rPr lang="zh-CN" altLang="en-US" smtClean="0"/>
              <a:t>2019/5/31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19C9A-0751-4821-A9B3-700AEDF510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54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610043"/>
            <a:ext cx="11449050" cy="28860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4643982"/>
            <a:ext cx="15049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Neural Network ( DNN 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12" y="1423987"/>
            <a:ext cx="4219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Neural Network ( DNN 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40" y="2421256"/>
            <a:ext cx="2066420" cy="208107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033837" y="3436313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12" y="1423987"/>
            <a:ext cx="4219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1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Neural Network ( DNN 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40" y="2421256"/>
            <a:ext cx="2066420" cy="208107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033837" y="3436313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12" y="1423987"/>
            <a:ext cx="4219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4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Neural Network ( DNN 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40" y="2421256"/>
            <a:ext cx="2066420" cy="208107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033837" y="3436313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12" y="1423987"/>
            <a:ext cx="4219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Neural Network ( DNN 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40" y="2421256"/>
            <a:ext cx="2066420" cy="208107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033837" y="3436313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12" y="1423987"/>
            <a:ext cx="4219575" cy="4010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5477" y="2490367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Straight: 0.1</a:t>
            </a:r>
            <a:endParaRPr lang="zh-CN" altLang="en-US" sz="28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8065477" y="3193516"/>
            <a:ext cx="1397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Left: 0.3</a:t>
            </a:r>
            <a:endParaRPr lang="zh-CN" altLang="en-US" sz="28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065477" y="3841624"/>
            <a:ext cx="1601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Right: 0.6</a:t>
            </a:r>
            <a:endParaRPr lang="zh-CN" altLang="en-US" sz="2800" b="1" dirty="0"/>
          </a:p>
        </p:txBody>
      </p:sp>
      <p:sp>
        <p:nvSpPr>
          <p:cNvPr id="11" name="右大括号 10"/>
          <p:cNvSpPr/>
          <p:nvPr/>
        </p:nvSpPr>
        <p:spPr>
          <a:xfrm>
            <a:off x="10079187" y="2490367"/>
            <a:ext cx="161731" cy="1874477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535321" y="3165995"/>
            <a:ext cx="9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44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</a:rPr>
              <a:t>How good is the </a:t>
            </a:r>
            <a:r>
              <a:rPr lang="en-US" altLang="zh-CN" dirty="0">
                <a:solidFill>
                  <a:srgbClr val="000000"/>
                </a:solidFill>
              </a:rPr>
              <a:t>quality</a:t>
            </a:r>
            <a:r>
              <a:rPr lang="en" altLang="zh-CN" dirty="0">
                <a:solidFill>
                  <a:srgbClr val="000000"/>
                </a:solidFill>
              </a:rPr>
              <a:t> of the test </a:t>
            </a:r>
            <a:r>
              <a:rPr lang="en" altLang="zh-CN" dirty="0" smtClean="0">
                <a:solidFill>
                  <a:srgbClr val="000000"/>
                </a:solidFill>
              </a:rPr>
              <a:t>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30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</a:rPr>
              <a:t>How good is the </a:t>
            </a:r>
            <a:r>
              <a:rPr lang="en-US" altLang="zh-CN" dirty="0">
                <a:solidFill>
                  <a:srgbClr val="000000"/>
                </a:solidFill>
              </a:rPr>
              <a:t>quality</a:t>
            </a:r>
            <a:r>
              <a:rPr lang="en" altLang="zh-CN" dirty="0">
                <a:solidFill>
                  <a:srgbClr val="000000"/>
                </a:solidFill>
              </a:rPr>
              <a:t> of the test </a:t>
            </a:r>
            <a:r>
              <a:rPr lang="en" altLang="zh-CN" dirty="0" smtClean="0">
                <a:solidFill>
                  <a:srgbClr val="000000"/>
                </a:solidFill>
              </a:rPr>
              <a:t>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9104"/>
            <a:ext cx="10515600" cy="502889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Previous solution</a:t>
            </a:r>
          </a:p>
          <a:p>
            <a:pPr lvl="1"/>
            <a:r>
              <a:rPr lang="en-US" altLang="zh-CN" dirty="0" smtClean="0"/>
              <a:t>Code coverage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0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</a:rPr>
              <a:t>How good is the </a:t>
            </a:r>
            <a:r>
              <a:rPr lang="en-US" altLang="zh-CN" dirty="0">
                <a:solidFill>
                  <a:srgbClr val="000000"/>
                </a:solidFill>
              </a:rPr>
              <a:t>quality</a:t>
            </a:r>
            <a:r>
              <a:rPr lang="en" altLang="zh-CN" dirty="0">
                <a:solidFill>
                  <a:srgbClr val="000000"/>
                </a:solidFill>
              </a:rPr>
              <a:t> of the test </a:t>
            </a:r>
            <a:r>
              <a:rPr lang="en" altLang="zh-CN" dirty="0" smtClean="0">
                <a:solidFill>
                  <a:srgbClr val="000000"/>
                </a:solidFill>
              </a:rPr>
              <a:t>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9104"/>
            <a:ext cx="10515600" cy="502889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Previous solution</a:t>
            </a:r>
          </a:p>
          <a:p>
            <a:pPr lvl="1"/>
            <a:r>
              <a:rPr lang="en-US" altLang="zh-CN" dirty="0" smtClean="0"/>
              <a:t>Code coverage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07" y="1931671"/>
            <a:ext cx="17907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</a:rPr>
              <a:t>How good is the </a:t>
            </a:r>
            <a:r>
              <a:rPr lang="en-US" altLang="zh-CN" dirty="0">
                <a:solidFill>
                  <a:srgbClr val="000000"/>
                </a:solidFill>
              </a:rPr>
              <a:t>quality</a:t>
            </a:r>
            <a:r>
              <a:rPr lang="en" altLang="zh-CN" dirty="0">
                <a:solidFill>
                  <a:srgbClr val="000000"/>
                </a:solidFill>
              </a:rPr>
              <a:t> of the test </a:t>
            </a:r>
            <a:r>
              <a:rPr lang="en" altLang="zh-CN" dirty="0" smtClean="0">
                <a:solidFill>
                  <a:srgbClr val="000000"/>
                </a:solidFill>
              </a:rPr>
              <a:t>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9104"/>
            <a:ext cx="10515600" cy="502889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Previous solution</a:t>
            </a:r>
          </a:p>
          <a:p>
            <a:pPr lvl="1"/>
            <a:r>
              <a:rPr lang="en-US" altLang="zh-CN" dirty="0" smtClean="0"/>
              <a:t>Code coverage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07" y="1931671"/>
            <a:ext cx="1790700" cy="28003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59991" y="2549324"/>
            <a:ext cx="1330779" cy="5921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66504" y="1929697"/>
            <a:ext cx="79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i</a:t>
            </a:r>
            <a:r>
              <a:rPr lang="en-US" altLang="zh-CN" sz="2800" dirty="0" smtClean="0"/>
              <a:t> = 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38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</a:rPr>
              <a:t>How good is the </a:t>
            </a:r>
            <a:r>
              <a:rPr lang="en-US" altLang="zh-CN" dirty="0">
                <a:solidFill>
                  <a:srgbClr val="000000"/>
                </a:solidFill>
              </a:rPr>
              <a:t>quality</a:t>
            </a:r>
            <a:r>
              <a:rPr lang="en" altLang="zh-CN" dirty="0">
                <a:solidFill>
                  <a:srgbClr val="000000"/>
                </a:solidFill>
              </a:rPr>
              <a:t> of the test </a:t>
            </a:r>
            <a:r>
              <a:rPr lang="en" altLang="zh-CN" dirty="0" smtClean="0">
                <a:solidFill>
                  <a:srgbClr val="000000"/>
                </a:solidFill>
              </a:rPr>
              <a:t>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9104"/>
            <a:ext cx="10515600" cy="502889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Previous solution</a:t>
            </a:r>
          </a:p>
          <a:p>
            <a:pPr lvl="1"/>
            <a:r>
              <a:rPr lang="en-US" altLang="zh-CN" dirty="0" smtClean="0"/>
              <a:t>Code coverage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07" y="1931671"/>
            <a:ext cx="1790700" cy="28003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66504" y="2671217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i</a:t>
            </a:r>
            <a:r>
              <a:rPr lang="en-US" altLang="zh-CN" sz="2800" dirty="0" smtClean="0"/>
              <a:t> = 3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659991" y="2549324"/>
            <a:ext cx="1330779" cy="5921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68061" y="3882853"/>
            <a:ext cx="1330779" cy="5921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66504" y="1929697"/>
            <a:ext cx="79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i</a:t>
            </a:r>
            <a:r>
              <a:rPr lang="en-US" altLang="zh-CN" sz="2800" dirty="0" smtClean="0"/>
              <a:t> = 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4206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learning is widely used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064" y="1434679"/>
            <a:ext cx="4959593" cy="2701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00" y="1434678"/>
            <a:ext cx="4545264" cy="2701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064" y="4357327"/>
            <a:ext cx="4959593" cy="2269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00" y="4357326"/>
            <a:ext cx="4545264" cy="22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</a:rPr>
              <a:t>How good is the </a:t>
            </a:r>
            <a:r>
              <a:rPr lang="en-US" altLang="zh-CN" dirty="0">
                <a:solidFill>
                  <a:srgbClr val="000000"/>
                </a:solidFill>
              </a:rPr>
              <a:t>quality</a:t>
            </a:r>
            <a:r>
              <a:rPr lang="en" altLang="zh-CN" dirty="0">
                <a:solidFill>
                  <a:srgbClr val="000000"/>
                </a:solidFill>
              </a:rPr>
              <a:t> of the test </a:t>
            </a:r>
            <a:r>
              <a:rPr lang="en" altLang="zh-CN" dirty="0" smtClean="0">
                <a:solidFill>
                  <a:srgbClr val="000000"/>
                </a:solidFill>
              </a:rPr>
              <a:t>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9104"/>
            <a:ext cx="10515600" cy="440623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Previous solution</a:t>
            </a:r>
          </a:p>
          <a:p>
            <a:pPr lvl="1"/>
            <a:r>
              <a:rPr lang="en-US" altLang="zh-CN" dirty="0" smtClean="0"/>
              <a:t>Code coverage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Problem</a:t>
            </a:r>
          </a:p>
          <a:p>
            <a:pPr lvl="1"/>
            <a:r>
              <a:rPr lang="en-US" altLang="zh-CN" dirty="0"/>
              <a:t>The logic of DNN is in </a:t>
            </a:r>
            <a:r>
              <a:rPr lang="en" altLang="zh-CN" dirty="0">
                <a:solidFill>
                  <a:srgbClr val="000000"/>
                </a:solidFill>
              </a:rPr>
              <a:t>neurons instead of </a:t>
            </a:r>
            <a:r>
              <a:rPr lang="en" altLang="zh-CN" dirty="0" smtClean="0">
                <a:solidFill>
                  <a:srgbClr val="000000"/>
                </a:solidFill>
              </a:rPr>
              <a:t>code</a:t>
            </a:r>
            <a:endParaRPr lang="en-US" altLang="zh-CN" dirty="0" smtClean="0"/>
          </a:p>
          <a:p>
            <a:pPr lvl="1"/>
            <a:r>
              <a:rPr lang="en-US" altLang="zh-CN" dirty="0"/>
              <a:t>E</a:t>
            </a:r>
            <a:r>
              <a:rPr lang="en-US" altLang="zh-CN" dirty="0" smtClean="0"/>
              <a:t>ach </a:t>
            </a:r>
            <a:r>
              <a:rPr lang="en-US" altLang="zh-CN" dirty="0"/>
              <a:t>neuron </a:t>
            </a:r>
            <a:r>
              <a:rPr lang="en-US" altLang="zh-CN" dirty="0" smtClean="0"/>
              <a:t>independently </a:t>
            </a:r>
            <a:r>
              <a:rPr lang="en-US" altLang="zh-CN" dirty="0" smtClean="0"/>
              <a:t>extracts </a:t>
            </a:r>
            <a:r>
              <a:rPr lang="en-US" altLang="zh-CN" dirty="0"/>
              <a:t>a </a:t>
            </a:r>
            <a:r>
              <a:rPr lang="en-US" altLang="zh-CN" dirty="0" err="1"/>
              <a:t>specifc</a:t>
            </a:r>
            <a:r>
              <a:rPr lang="en-US" altLang="zh-CN" dirty="0"/>
              <a:t> feature of </a:t>
            </a:r>
            <a:r>
              <a:rPr lang="en-US" altLang="zh-CN" dirty="0" smtClean="0"/>
              <a:t>the input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707" y="1931671"/>
            <a:ext cx="1790700" cy="28003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66504" y="2671217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i</a:t>
            </a:r>
            <a:r>
              <a:rPr lang="en-US" altLang="zh-CN" sz="2800" dirty="0" smtClean="0"/>
              <a:t> = 3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659991" y="2549324"/>
            <a:ext cx="1330779" cy="5921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68061" y="3882853"/>
            <a:ext cx="1330779" cy="5921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66504" y="1929697"/>
            <a:ext cx="792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i</a:t>
            </a:r>
            <a:r>
              <a:rPr lang="en-US" altLang="zh-CN" sz="2800" dirty="0" smtClean="0"/>
              <a:t> = 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12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</a:rPr>
              <a:t>How good is the </a:t>
            </a:r>
            <a:r>
              <a:rPr lang="en-US" altLang="zh-CN" dirty="0">
                <a:solidFill>
                  <a:srgbClr val="000000"/>
                </a:solidFill>
              </a:rPr>
              <a:t>quality</a:t>
            </a:r>
            <a:r>
              <a:rPr lang="en" altLang="zh-CN" dirty="0">
                <a:solidFill>
                  <a:srgbClr val="000000"/>
                </a:solidFill>
              </a:rPr>
              <a:t> of the test </a:t>
            </a:r>
            <a:r>
              <a:rPr lang="en" altLang="zh-CN" dirty="0" smtClean="0">
                <a:solidFill>
                  <a:srgbClr val="000000"/>
                </a:solidFill>
              </a:rPr>
              <a:t>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DeepXplore</a:t>
            </a:r>
            <a:r>
              <a:rPr lang="en-US" altLang="zh-CN" dirty="0" smtClean="0"/>
              <a:t> </a:t>
            </a:r>
            <a:r>
              <a:rPr lang="en-US" altLang="zh-CN" dirty="0" smtClean="0"/>
              <a:t>solution</a:t>
            </a:r>
          </a:p>
          <a:p>
            <a:pPr lvl="1"/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 smtClean="0"/>
              <a:t> coverage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213464" y="3255417"/>
            <a:ext cx="1056226" cy="1081452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027583" y="3161654"/>
            <a:ext cx="1185880" cy="43287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848678" y="3804607"/>
            <a:ext cx="136478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007705" y="4022478"/>
            <a:ext cx="1225636" cy="5054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6"/>
          </p:cNvCxnSpPr>
          <p:nvPr/>
        </p:nvCxnSpPr>
        <p:spPr>
          <a:xfrm>
            <a:off x="4269690" y="3796143"/>
            <a:ext cx="746865" cy="1692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33917" y="3442200"/>
            <a:ext cx="22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f</a:t>
            </a:r>
            <a:endParaRPr lang="zh-CN" altLang="en-US" sz="4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016555" y="3534533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output</a:t>
            </a:r>
            <a:endParaRPr lang="zh-CN" altLang="en-US" sz="2800" b="1" dirty="0"/>
          </a:p>
        </p:txBody>
      </p:sp>
      <p:cxnSp>
        <p:nvCxnSpPr>
          <p:cNvPr id="17" name="直接连接符 16"/>
          <p:cNvCxnSpPr>
            <a:stCxn id="4" idx="7"/>
            <a:endCxn id="4" idx="5"/>
          </p:cNvCxnSpPr>
          <p:nvPr/>
        </p:nvCxnSpPr>
        <p:spPr>
          <a:xfrm>
            <a:off x="4115009" y="3413792"/>
            <a:ext cx="0" cy="76470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6" y="2258269"/>
            <a:ext cx="4100998" cy="307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9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</a:rPr>
              <a:t>How good is the </a:t>
            </a:r>
            <a:r>
              <a:rPr lang="en-US" altLang="zh-CN" dirty="0">
                <a:solidFill>
                  <a:srgbClr val="000000"/>
                </a:solidFill>
              </a:rPr>
              <a:t>quality</a:t>
            </a:r>
            <a:r>
              <a:rPr lang="en" altLang="zh-CN" dirty="0">
                <a:solidFill>
                  <a:srgbClr val="000000"/>
                </a:solidFill>
              </a:rPr>
              <a:t> of the test </a:t>
            </a:r>
            <a:r>
              <a:rPr lang="en" altLang="zh-CN" dirty="0" smtClean="0">
                <a:solidFill>
                  <a:srgbClr val="000000"/>
                </a:solidFill>
              </a:rPr>
              <a:t>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DeepXplore</a:t>
            </a:r>
            <a:r>
              <a:rPr lang="en-US" altLang="zh-CN" dirty="0" smtClean="0"/>
              <a:t> </a:t>
            </a:r>
            <a:r>
              <a:rPr lang="en-US" altLang="zh-CN" dirty="0" smtClean="0"/>
              <a:t>solution</a:t>
            </a:r>
          </a:p>
          <a:p>
            <a:pPr lvl="1"/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 smtClean="0"/>
              <a:t> coverage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213464" y="3255417"/>
            <a:ext cx="1056226" cy="1081452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027583" y="3161654"/>
            <a:ext cx="1185880" cy="43287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848678" y="3804607"/>
            <a:ext cx="136478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007705" y="4022478"/>
            <a:ext cx="1225636" cy="5054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6"/>
          </p:cNvCxnSpPr>
          <p:nvPr/>
        </p:nvCxnSpPr>
        <p:spPr>
          <a:xfrm>
            <a:off x="4269690" y="3796143"/>
            <a:ext cx="746865" cy="1692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33917" y="3442200"/>
            <a:ext cx="22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f</a:t>
            </a:r>
            <a:endParaRPr lang="zh-CN" altLang="en-US" sz="4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016555" y="3534533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output</a:t>
            </a:r>
            <a:endParaRPr lang="zh-CN" altLang="en-US" sz="2800" b="1" dirty="0"/>
          </a:p>
        </p:txBody>
      </p:sp>
      <p:cxnSp>
        <p:nvCxnSpPr>
          <p:cNvPr id="17" name="直接连接符 16"/>
          <p:cNvCxnSpPr>
            <a:stCxn id="4" idx="7"/>
            <a:endCxn id="4" idx="5"/>
          </p:cNvCxnSpPr>
          <p:nvPr/>
        </p:nvCxnSpPr>
        <p:spPr>
          <a:xfrm>
            <a:off x="4115009" y="3413792"/>
            <a:ext cx="0" cy="76470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6" y="2258269"/>
            <a:ext cx="4100998" cy="3075748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>
            <a:off x="6967596" y="3709057"/>
            <a:ext cx="41009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404933" y="2969515"/>
            <a:ext cx="1559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activated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1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</a:rPr>
              <a:t>How good is the </a:t>
            </a:r>
            <a:r>
              <a:rPr lang="en-US" altLang="zh-CN" dirty="0">
                <a:solidFill>
                  <a:srgbClr val="000000"/>
                </a:solidFill>
              </a:rPr>
              <a:t>quality</a:t>
            </a:r>
            <a:r>
              <a:rPr lang="en" altLang="zh-CN" dirty="0">
                <a:solidFill>
                  <a:srgbClr val="000000"/>
                </a:solidFill>
              </a:rPr>
              <a:t> of the test </a:t>
            </a:r>
            <a:r>
              <a:rPr lang="en" altLang="zh-CN" dirty="0" smtClean="0">
                <a:solidFill>
                  <a:srgbClr val="000000"/>
                </a:solidFill>
              </a:rPr>
              <a:t>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DeepXplore</a:t>
            </a:r>
            <a:r>
              <a:rPr lang="en-US" altLang="zh-CN" dirty="0" smtClean="0"/>
              <a:t> </a:t>
            </a:r>
            <a:r>
              <a:rPr lang="en-US" altLang="zh-CN" dirty="0" smtClean="0"/>
              <a:t>solution</a:t>
            </a:r>
          </a:p>
          <a:p>
            <a:pPr lvl="1"/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 smtClean="0"/>
              <a:t> coverage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213464" y="3255417"/>
            <a:ext cx="1056226" cy="1081452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027583" y="3161654"/>
            <a:ext cx="1185880" cy="43287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848678" y="3804607"/>
            <a:ext cx="136478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007705" y="4022478"/>
            <a:ext cx="1225636" cy="5054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6"/>
          </p:cNvCxnSpPr>
          <p:nvPr/>
        </p:nvCxnSpPr>
        <p:spPr>
          <a:xfrm>
            <a:off x="4269690" y="3796143"/>
            <a:ext cx="746865" cy="1692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33917" y="3442200"/>
            <a:ext cx="222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f</a:t>
            </a:r>
            <a:endParaRPr lang="zh-CN" altLang="en-US" sz="4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5016555" y="3534533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output</a:t>
            </a:r>
            <a:endParaRPr lang="zh-CN" altLang="en-US" sz="2800" b="1" dirty="0"/>
          </a:p>
        </p:txBody>
      </p:sp>
      <p:cxnSp>
        <p:nvCxnSpPr>
          <p:cNvPr id="17" name="直接连接符 16"/>
          <p:cNvCxnSpPr>
            <a:stCxn id="4" idx="7"/>
            <a:endCxn id="4" idx="5"/>
          </p:cNvCxnSpPr>
          <p:nvPr/>
        </p:nvCxnSpPr>
        <p:spPr>
          <a:xfrm>
            <a:off x="4115009" y="3413792"/>
            <a:ext cx="0" cy="76470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3572776" y="5633928"/>
                <a:ext cx="5036058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neuron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coverage</m:t>
                      </m:r>
                      <m:r>
                        <a:rPr lang="en-US" altLang="zh-CN" sz="24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activated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neurons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the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neurons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776" y="5633928"/>
                <a:ext cx="5036058" cy="7014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6" y="2258269"/>
            <a:ext cx="4100998" cy="3075748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>
            <a:off x="6967596" y="3709057"/>
            <a:ext cx="41009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404933" y="2969515"/>
            <a:ext cx="1559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activated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0732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Previous solution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54" y="3806402"/>
            <a:ext cx="1343025" cy="13239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22" y="2477016"/>
            <a:ext cx="4219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0732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Previous solution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54" y="3806402"/>
            <a:ext cx="1343025" cy="13239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22" y="2477016"/>
            <a:ext cx="4219575" cy="4010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3528" y="3283181"/>
            <a:ext cx="9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19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0732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Previous solution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54" y="3806402"/>
            <a:ext cx="1343025" cy="13239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22" y="2477016"/>
            <a:ext cx="4219575" cy="4010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3528" y="3283181"/>
            <a:ext cx="9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</a:t>
            </a:r>
            <a:endParaRPr lang="zh-CN" altLang="en-US" sz="2800" b="1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555685" y="4482028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664111" y="3517269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Straight: 0.1</a:t>
            </a:r>
            <a:endParaRPr lang="zh-CN" altLang="en-US" sz="2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7664111" y="4220418"/>
            <a:ext cx="1397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Left: 0.3</a:t>
            </a:r>
            <a:endParaRPr lang="zh-CN" altLang="en-US" sz="28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7664111" y="4868526"/>
            <a:ext cx="1601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Right: 0.6</a:t>
            </a:r>
            <a:endParaRPr lang="zh-CN" altLang="en-US" sz="2800" b="1" dirty="0"/>
          </a:p>
        </p:txBody>
      </p:sp>
      <p:sp>
        <p:nvSpPr>
          <p:cNvPr id="18" name="右大括号 17"/>
          <p:cNvSpPr/>
          <p:nvPr/>
        </p:nvSpPr>
        <p:spPr>
          <a:xfrm>
            <a:off x="9677821" y="3517269"/>
            <a:ext cx="161731" cy="1874477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33955" y="4192897"/>
            <a:ext cx="9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</a:t>
            </a:r>
            <a:endParaRPr lang="zh-CN" altLang="en-US" sz="2800" b="1" dirty="0"/>
          </a:p>
        </p:txBody>
      </p:sp>
      <p:sp>
        <p:nvSpPr>
          <p:cNvPr id="20" name="矩形 19"/>
          <p:cNvSpPr/>
          <p:nvPr/>
        </p:nvSpPr>
        <p:spPr>
          <a:xfrm>
            <a:off x="10878967" y="4145251"/>
            <a:ext cx="7301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dirty="0">
                <a:solidFill>
                  <a:srgbClr val="00B050"/>
                </a:solidFill>
              </a:rPr>
              <a:t>√</a:t>
            </a:r>
            <a:endParaRPr lang="zh-CN" altLang="en-US" sz="8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1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0732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Previous solution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54" y="3806402"/>
            <a:ext cx="1343025" cy="13239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22" y="2477016"/>
            <a:ext cx="4219575" cy="4010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3528" y="3283181"/>
            <a:ext cx="9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605856" y="350503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Straight: 0.1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605856" y="4208183"/>
            <a:ext cx="1397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Left: 0.8</a:t>
            </a:r>
            <a:endParaRPr lang="zh-CN" altLang="en-US" sz="28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7605856" y="4856291"/>
            <a:ext cx="1601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Right: 0.1</a:t>
            </a:r>
            <a:endParaRPr lang="zh-CN" altLang="en-US" sz="2800" b="1" dirty="0"/>
          </a:p>
        </p:txBody>
      </p:sp>
      <p:sp>
        <p:nvSpPr>
          <p:cNvPr id="10" name="右大括号 9"/>
          <p:cNvSpPr/>
          <p:nvPr/>
        </p:nvSpPr>
        <p:spPr>
          <a:xfrm>
            <a:off x="9619566" y="3505034"/>
            <a:ext cx="161731" cy="1874477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042385" y="4165318"/>
            <a:ext cx="75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Left</a:t>
            </a:r>
            <a:endParaRPr lang="zh-CN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0820712" y="4133016"/>
            <a:ext cx="7301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8800" dirty="0">
                <a:solidFill>
                  <a:srgbClr val="FF0000"/>
                </a:solidFill>
              </a:rPr>
              <a:t>Χ</a:t>
            </a:r>
            <a:endParaRPr lang="zh-CN" altLang="en-US" sz="8800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555685" y="4482028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30732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Previous </a:t>
            </a:r>
            <a:r>
              <a:rPr lang="en-US" altLang="zh-CN" dirty="0" smtClean="0"/>
              <a:t>solution</a:t>
            </a:r>
          </a:p>
          <a:p>
            <a:pPr lvl="1"/>
            <a:r>
              <a:rPr lang="en-US" altLang="zh-CN" dirty="0"/>
              <a:t>Heavy </a:t>
            </a:r>
            <a:r>
              <a:rPr lang="en-US" altLang="zh-CN" dirty="0" smtClean="0"/>
              <a:t>burden </a:t>
            </a:r>
            <a:r>
              <a:rPr lang="en-US" altLang="zh-CN" dirty="0"/>
              <a:t>of manual labeling</a:t>
            </a:r>
            <a:endParaRPr lang="zh-CN" altLang="en-US" dirty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54" y="3806402"/>
            <a:ext cx="1343025" cy="13239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22" y="2477016"/>
            <a:ext cx="4219575" cy="4010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3528" y="3283181"/>
            <a:ext cx="958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7605856" y="3505034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Straight: 0.1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7605856" y="4208183"/>
            <a:ext cx="1397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Left: 0.8</a:t>
            </a:r>
            <a:endParaRPr lang="zh-CN" altLang="en-US" sz="28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7605856" y="4856291"/>
            <a:ext cx="1601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Right: 0.1</a:t>
            </a:r>
            <a:endParaRPr lang="zh-CN" altLang="en-US" sz="2800" b="1" dirty="0"/>
          </a:p>
        </p:txBody>
      </p:sp>
      <p:sp>
        <p:nvSpPr>
          <p:cNvPr id="10" name="右大括号 9"/>
          <p:cNvSpPr/>
          <p:nvPr/>
        </p:nvSpPr>
        <p:spPr>
          <a:xfrm>
            <a:off x="9619566" y="3505034"/>
            <a:ext cx="161731" cy="1874477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042385" y="4165318"/>
            <a:ext cx="75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Left</a:t>
            </a:r>
            <a:endParaRPr lang="zh-CN" altLang="en-US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0820712" y="4133016"/>
            <a:ext cx="73016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8800" dirty="0">
                <a:solidFill>
                  <a:srgbClr val="FF0000"/>
                </a:solidFill>
              </a:rPr>
              <a:t>Χ</a:t>
            </a:r>
            <a:endParaRPr lang="zh-CN" altLang="en-US" sz="8800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555685" y="4482028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67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Differential </a:t>
            </a:r>
            <a:r>
              <a:rPr lang="en-US" altLang="zh-CN" dirty="0" smtClean="0"/>
              <a:t>testing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4" y="1920779"/>
            <a:ext cx="1472793" cy="1198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6" y="3749565"/>
            <a:ext cx="1472793" cy="11985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7" y="4970839"/>
            <a:ext cx="1472793" cy="119854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80105" y="2556731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/>
              <a:t>…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1524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afety problem of deep learning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02" y="2191109"/>
            <a:ext cx="5461498" cy="36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8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3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4354" y="3064887"/>
            <a:ext cx="2604379" cy="19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Differential </a:t>
            </a:r>
            <a:r>
              <a:rPr lang="en-US" altLang="zh-CN" dirty="0" smtClean="0"/>
              <a:t>testing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4" y="1920779"/>
            <a:ext cx="1472793" cy="1198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6" y="3749565"/>
            <a:ext cx="1472793" cy="11985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7" y="4970839"/>
            <a:ext cx="1472793" cy="1198549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3344194" y="3990555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/>
          <p:cNvSpPr/>
          <p:nvPr/>
        </p:nvSpPr>
        <p:spPr>
          <a:xfrm>
            <a:off x="4659085" y="2398915"/>
            <a:ext cx="365760" cy="3183280"/>
          </a:xfrm>
          <a:prstGeom prst="lef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80105" y="2556731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/>
              <a:t>…</a:t>
            </a:r>
            <a:endParaRPr lang="zh-CN" altLang="en-US" sz="8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442496" y="2664777"/>
            <a:ext cx="286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Seed </a:t>
            </a:r>
            <a:r>
              <a:rPr lang="en-US" altLang="zh-CN" sz="2000" dirty="0" smtClean="0"/>
              <a:t>input : without label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2662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3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4354" y="3064887"/>
            <a:ext cx="2604379" cy="19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Differential </a:t>
            </a:r>
            <a:r>
              <a:rPr lang="en-US" altLang="zh-CN" dirty="0" smtClean="0"/>
              <a:t>testing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4" y="1920779"/>
            <a:ext cx="1472793" cy="1198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6" y="3749565"/>
            <a:ext cx="1472793" cy="11985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7" y="4970839"/>
            <a:ext cx="1472793" cy="1198549"/>
          </a:xfrm>
          <a:prstGeom prst="rect">
            <a:avLst/>
          </a:prstGeom>
        </p:spPr>
      </p:pic>
      <p:sp>
        <p:nvSpPr>
          <p:cNvPr id="11" name="左大括号 10"/>
          <p:cNvSpPr/>
          <p:nvPr/>
        </p:nvSpPr>
        <p:spPr>
          <a:xfrm>
            <a:off x="4659085" y="2398915"/>
            <a:ext cx="365760" cy="3183280"/>
          </a:xfrm>
          <a:prstGeom prst="lef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80105" y="2556731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/>
              <a:t>…</a:t>
            </a:r>
            <a:endParaRPr lang="zh-CN" altLang="en-US" sz="8000" dirty="0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696824" y="2520053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696823" y="4348507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663097" y="5578351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23932" y="2335385"/>
            <a:ext cx="97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136783" y="416384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110657" y="53854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442496" y="2664777"/>
            <a:ext cx="286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Seed </a:t>
            </a:r>
            <a:r>
              <a:rPr lang="en-US" altLang="zh-CN" sz="2000" dirty="0" smtClean="0"/>
              <a:t>input : without label</a:t>
            </a:r>
            <a:endParaRPr lang="zh-CN" altLang="en-US" sz="20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344194" y="3990555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0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3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4354" y="3064887"/>
            <a:ext cx="2604379" cy="19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Differential </a:t>
            </a:r>
            <a:r>
              <a:rPr lang="en-US" altLang="zh-CN" dirty="0" smtClean="0"/>
              <a:t>testing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4" y="1920779"/>
            <a:ext cx="1472793" cy="1198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6" y="3749565"/>
            <a:ext cx="1472793" cy="11985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7" y="4970839"/>
            <a:ext cx="1472793" cy="1198549"/>
          </a:xfrm>
          <a:prstGeom prst="rect">
            <a:avLst/>
          </a:prstGeom>
        </p:spPr>
      </p:pic>
      <p:sp>
        <p:nvSpPr>
          <p:cNvPr id="11" name="左大括号 10"/>
          <p:cNvSpPr/>
          <p:nvPr/>
        </p:nvSpPr>
        <p:spPr>
          <a:xfrm>
            <a:off x="4659085" y="2398915"/>
            <a:ext cx="365760" cy="3183280"/>
          </a:xfrm>
          <a:prstGeom prst="lef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80105" y="2556731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/>
              <a:t>…</a:t>
            </a:r>
            <a:endParaRPr lang="zh-CN" altLang="en-US" sz="8000" dirty="0"/>
          </a:p>
        </p:txBody>
      </p:sp>
      <p:sp>
        <p:nvSpPr>
          <p:cNvPr id="13" name="右大括号 12"/>
          <p:cNvSpPr/>
          <p:nvPr/>
        </p:nvSpPr>
        <p:spPr>
          <a:xfrm>
            <a:off x="8204697" y="2395071"/>
            <a:ext cx="295125" cy="3183280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696824" y="2520053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696823" y="4348507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663097" y="5578351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23932" y="2335385"/>
            <a:ext cx="97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136783" y="416384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110657" y="53854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21" name="矩形 20"/>
          <p:cNvSpPr/>
          <p:nvPr/>
        </p:nvSpPr>
        <p:spPr>
          <a:xfrm>
            <a:off x="8887760" y="3218450"/>
            <a:ext cx="2755839" cy="166705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887760" y="3425177"/>
            <a:ext cx="30117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       Maximize</a:t>
            </a:r>
          </a:p>
          <a:p>
            <a:r>
              <a:rPr lang="en-US" altLang="zh-CN" dirty="0" smtClean="0"/>
              <a:t> difference of these outputs</a:t>
            </a:r>
          </a:p>
          <a:p>
            <a:r>
              <a:rPr lang="en-US" altLang="zh-CN" dirty="0" smtClean="0"/>
              <a:t>                      </a:t>
            </a:r>
            <a:r>
              <a:rPr lang="en" altLang="zh-CN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&amp;</a:t>
            </a:r>
          </a:p>
          <a:p>
            <a:r>
              <a:rPr lang="en" altLang="zh-CN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" altLang="zh-CN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       neuron </a:t>
            </a:r>
            <a:r>
              <a:rPr lang="en" altLang="zh-CN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coverage </a:t>
            </a: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42496" y="2664777"/>
            <a:ext cx="286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Seed </a:t>
            </a:r>
            <a:r>
              <a:rPr lang="en-US" altLang="zh-CN" sz="2000" dirty="0" smtClean="0"/>
              <a:t>input : without label</a:t>
            </a:r>
            <a:endParaRPr lang="zh-CN" altLang="en-US" sz="20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344194" y="3990555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3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4354" y="3064887"/>
            <a:ext cx="2604379" cy="19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Differential </a:t>
            </a:r>
            <a:r>
              <a:rPr lang="en-US" altLang="zh-CN" dirty="0" smtClean="0"/>
              <a:t>testing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4" y="1920779"/>
            <a:ext cx="1472793" cy="1198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6" y="3749565"/>
            <a:ext cx="1472793" cy="11985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7" y="4970839"/>
            <a:ext cx="1472793" cy="1198549"/>
          </a:xfrm>
          <a:prstGeom prst="rect">
            <a:avLst/>
          </a:prstGeom>
        </p:spPr>
      </p:pic>
      <p:sp>
        <p:nvSpPr>
          <p:cNvPr id="11" name="左大括号 10"/>
          <p:cNvSpPr/>
          <p:nvPr/>
        </p:nvSpPr>
        <p:spPr>
          <a:xfrm>
            <a:off x="4659085" y="2398915"/>
            <a:ext cx="365760" cy="3183280"/>
          </a:xfrm>
          <a:prstGeom prst="lef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80105" y="2556731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/>
              <a:t>…</a:t>
            </a:r>
            <a:endParaRPr lang="zh-CN" altLang="en-US" sz="8000" dirty="0"/>
          </a:p>
        </p:txBody>
      </p:sp>
      <p:sp>
        <p:nvSpPr>
          <p:cNvPr id="13" name="右大括号 12"/>
          <p:cNvSpPr/>
          <p:nvPr/>
        </p:nvSpPr>
        <p:spPr>
          <a:xfrm>
            <a:off x="8204697" y="2395071"/>
            <a:ext cx="295125" cy="3183280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696824" y="2520053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696823" y="4348507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663097" y="5578351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23932" y="2335385"/>
            <a:ext cx="97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136783" y="416384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110657" y="53854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21" name="矩形 20"/>
          <p:cNvSpPr/>
          <p:nvPr/>
        </p:nvSpPr>
        <p:spPr>
          <a:xfrm>
            <a:off x="8887760" y="3218450"/>
            <a:ext cx="2755839" cy="166705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887760" y="3425177"/>
            <a:ext cx="30117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       Maximize</a:t>
            </a:r>
          </a:p>
          <a:p>
            <a:r>
              <a:rPr lang="en-US" altLang="zh-CN" dirty="0" smtClean="0"/>
              <a:t> difference of these outputs</a:t>
            </a:r>
          </a:p>
          <a:p>
            <a:r>
              <a:rPr lang="en-US" altLang="zh-CN" dirty="0" smtClean="0"/>
              <a:t>                      </a:t>
            </a:r>
            <a:r>
              <a:rPr lang="en" altLang="zh-CN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&amp;</a:t>
            </a:r>
          </a:p>
          <a:p>
            <a:r>
              <a:rPr lang="en" altLang="zh-CN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" altLang="zh-CN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       neuron </a:t>
            </a:r>
            <a:r>
              <a:rPr lang="en" altLang="zh-CN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coverage </a:t>
            </a: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42496" y="2664777"/>
            <a:ext cx="286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Seed </a:t>
            </a:r>
            <a:r>
              <a:rPr lang="en-US" altLang="zh-CN" sz="2000" dirty="0" smtClean="0"/>
              <a:t>input : without label</a:t>
            </a:r>
            <a:endParaRPr lang="zh-CN" altLang="en-US" sz="20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344194" y="3990555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/>
          <p:nvPr/>
        </p:nvCxnSpPr>
        <p:spPr>
          <a:xfrm rot="5400000">
            <a:off x="5973649" y="796722"/>
            <a:ext cx="203245" cy="8380819"/>
          </a:xfrm>
          <a:prstGeom prst="bentConnector3">
            <a:avLst>
              <a:gd name="adj1" fmla="val 794699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9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3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4354" y="3064887"/>
            <a:ext cx="2604379" cy="19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generate effective test cases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Differential </a:t>
            </a:r>
            <a:r>
              <a:rPr lang="en-US" altLang="zh-CN" dirty="0" smtClean="0"/>
              <a:t>testing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4" y="1920779"/>
            <a:ext cx="1472793" cy="1198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6" y="3749565"/>
            <a:ext cx="1472793" cy="11985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7" y="4970839"/>
            <a:ext cx="1472793" cy="1198549"/>
          </a:xfrm>
          <a:prstGeom prst="rect">
            <a:avLst/>
          </a:prstGeom>
        </p:spPr>
      </p:pic>
      <p:sp>
        <p:nvSpPr>
          <p:cNvPr id="11" name="左大括号 10"/>
          <p:cNvSpPr/>
          <p:nvPr/>
        </p:nvSpPr>
        <p:spPr>
          <a:xfrm>
            <a:off x="4659085" y="2398915"/>
            <a:ext cx="365760" cy="3183280"/>
          </a:xfrm>
          <a:prstGeom prst="lef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80105" y="2556731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/>
              <a:t>…</a:t>
            </a:r>
            <a:endParaRPr lang="zh-CN" altLang="en-US" sz="8000" dirty="0"/>
          </a:p>
        </p:txBody>
      </p:sp>
      <p:sp>
        <p:nvSpPr>
          <p:cNvPr id="13" name="右大括号 12"/>
          <p:cNvSpPr/>
          <p:nvPr/>
        </p:nvSpPr>
        <p:spPr>
          <a:xfrm>
            <a:off x="8204697" y="2395071"/>
            <a:ext cx="295125" cy="3183280"/>
          </a:xfrm>
          <a:prstGeom prst="righ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696824" y="2520053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696823" y="4348507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663097" y="5578351"/>
            <a:ext cx="459519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123932" y="2335385"/>
            <a:ext cx="97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136783" y="416384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7110657" y="53854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output</a:t>
            </a:r>
            <a:endParaRPr lang="zh-CN" altLang="en-US" b="1" dirty="0"/>
          </a:p>
        </p:txBody>
      </p:sp>
      <p:sp>
        <p:nvSpPr>
          <p:cNvPr id="21" name="矩形 20"/>
          <p:cNvSpPr/>
          <p:nvPr/>
        </p:nvSpPr>
        <p:spPr>
          <a:xfrm>
            <a:off x="8887760" y="3218450"/>
            <a:ext cx="2755839" cy="166705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887760" y="3425177"/>
            <a:ext cx="30117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        Maximize</a:t>
            </a:r>
          </a:p>
          <a:p>
            <a:r>
              <a:rPr lang="en-US" altLang="zh-CN" dirty="0" smtClean="0"/>
              <a:t> difference of these outputs</a:t>
            </a:r>
          </a:p>
          <a:p>
            <a:r>
              <a:rPr lang="en-US" altLang="zh-CN" dirty="0" smtClean="0"/>
              <a:t>                      </a:t>
            </a:r>
            <a:r>
              <a:rPr lang="en" altLang="zh-CN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&amp;</a:t>
            </a:r>
          </a:p>
          <a:p>
            <a:r>
              <a:rPr lang="en" altLang="zh-CN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" altLang="zh-CN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       neuron </a:t>
            </a:r>
            <a:r>
              <a:rPr lang="en" altLang="zh-CN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coverage </a:t>
            </a: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42496" y="2664777"/>
            <a:ext cx="2868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Seed </a:t>
            </a:r>
            <a:r>
              <a:rPr lang="en-US" altLang="zh-CN" sz="2000" dirty="0" smtClean="0"/>
              <a:t>input : without label</a:t>
            </a:r>
            <a:endParaRPr lang="zh-CN" altLang="en-US" sz="2000" dirty="0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3344194" y="3990555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/>
          <p:nvPr/>
        </p:nvCxnSpPr>
        <p:spPr>
          <a:xfrm rot="5400000">
            <a:off x="5973649" y="796722"/>
            <a:ext cx="203245" cy="8380819"/>
          </a:xfrm>
          <a:prstGeom prst="bentConnector3">
            <a:avLst>
              <a:gd name="adj1" fmla="val 794699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53" y="3055388"/>
            <a:ext cx="2604379" cy="195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90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US" altLang="zh-CN" dirty="0" smtClean="0"/>
              <a:t>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Environment</a:t>
            </a:r>
          </a:p>
          <a:p>
            <a:pPr lvl="1"/>
            <a:r>
              <a:rPr lang="en-US" altLang="zh-CN" dirty="0"/>
              <a:t>5</a:t>
            </a:r>
            <a:r>
              <a:rPr lang="en-US" altLang="zh-CN" dirty="0" smtClean="0"/>
              <a:t> data </a:t>
            </a:r>
            <a:r>
              <a:rPr lang="en-US" altLang="zh-CN" dirty="0" smtClean="0"/>
              <a:t>sets : MNIST, </a:t>
            </a:r>
            <a:r>
              <a:rPr lang="en-US" altLang="zh-CN" dirty="0" err="1" smtClean="0"/>
              <a:t>Imagenet</a:t>
            </a:r>
            <a:r>
              <a:rPr lang="en-US" altLang="zh-CN" dirty="0" smtClean="0"/>
              <a:t>, 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15 different DNNs</a:t>
            </a:r>
          </a:p>
          <a:p>
            <a:pPr lvl="1"/>
            <a:r>
              <a:rPr lang="en-US" altLang="zh-CN" dirty="0" smtClean="0"/>
              <a:t>2000 </a:t>
            </a:r>
            <a:r>
              <a:rPr lang="en-US" altLang="zh-CN" dirty="0"/>
              <a:t>randomly </a:t>
            </a:r>
            <a:r>
              <a:rPr lang="en-US" altLang="zh-CN" dirty="0" smtClean="0"/>
              <a:t>selected inputs</a:t>
            </a:r>
          </a:p>
          <a:p>
            <a:endParaRPr lang="en-US" altLang="zh-CN" dirty="0"/>
          </a:p>
          <a:p>
            <a:r>
              <a:rPr lang="en-US" altLang="zh-CN" dirty="0" smtClean="0"/>
              <a:t>Problems</a:t>
            </a:r>
          </a:p>
          <a:p>
            <a:pPr lvl="1"/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Can </a:t>
            </a:r>
            <a:r>
              <a:rPr lang="en-US" altLang="zh-CN" dirty="0" err="1"/>
              <a:t>DeepXplore</a:t>
            </a:r>
            <a:r>
              <a:rPr lang="en-US" altLang="zh-CN" dirty="0"/>
              <a:t> </a:t>
            </a:r>
            <a:r>
              <a:rPr lang="en-US" altLang="zh-CN" dirty="0" smtClean="0"/>
              <a:t>find numerous </a:t>
            </a:r>
            <a:r>
              <a:rPr lang="en-US" altLang="zh-CN" dirty="0"/>
              <a:t>erroneous </a:t>
            </a:r>
            <a:r>
              <a:rPr lang="en-US" altLang="zh-CN" dirty="0" smtClean="0"/>
              <a:t>behaviors</a:t>
            </a:r>
          </a:p>
          <a:p>
            <a:pPr lvl="1"/>
            <a:r>
              <a:rPr lang="en-US" altLang="zh-CN" dirty="0" smtClean="0"/>
              <a:t>Can </a:t>
            </a:r>
            <a:r>
              <a:rPr lang="en-US" altLang="zh-CN" dirty="0" err="1" smtClean="0"/>
              <a:t>DeepXplore</a:t>
            </a:r>
            <a:r>
              <a:rPr lang="en-US" altLang="zh-CN" dirty="0" smtClean="0"/>
              <a:t> improve the accuracy of </a:t>
            </a:r>
            <a:r>
              <a:rPr lang="en-US" altLang="zh-CN" dirty="0" smtClean="0"/>
              <a:t>DNN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8679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83" y="3083114"/>
            <a:ext cx="6429375" cy="2209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61283" y="5182885"/>
            <a:ext cx="9392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 of </a:t>
            </a:r>
            <a:r>
              <a:rPr lang="en-US" altLang="zh-CN" dirty="0">
                <a:solidFill>
                  <a:srgbClr val="FF0000"/>
                </a:solidFill>
              </a:rPr>
              <a:t>code coverage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neuron coverage </a:t>
            </a:r>
            <a:r>
              <a:rPr lang="en-US" altLang="zh-CN" dirty="0" smtClean="0"/>
              <a:t>for 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en-US" altLang="zh-CN" dirty="0" smtClean="0"/>
              <a:t> </a:t>
            </a:r>
            <a:r>
              <a:rPr lang="en-US" altLang="zh-CN" dirty="0"/>
              <a:t>randomly selected inputs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41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83" y="3083114"/>
            <a:ext cx="6429375" cy="2209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61283" y="5182885"/>
            <a:ext cx="9392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 of </a:t>
            </a:r>
            <a:r>
              <a:rPr lang="en-US" altLang="zh-CN" dirty="0">
                <a:solidFill>
                  <a:srgbClr val="FF0000"/>
                </a:solidFill>
              </a:rPr>
              <a:t>code coverage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neuron coverage </a:t>
            </a:r>
            <a:r>
              <a:rPr lang="en-US" altLang="zh-CN" dirty="0" smtClean="0"/>
              <a:t>for 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en-US" altLang="zh-CN" dirty="0" smtClean="0"/>
              <a:t> </a:t>
            </a:r>
            <a:r>
              <a:rPr lang="en-US" altLang="zh-CN" dirty="0"/>
              <a:t>randomly selected inputs</a:t>
            </a: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54307" y="3790459"/>
            <a:ext cx="2286249" cy="13924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83" y="3083114"/>
            <a:ext cx="6429375" cy="2209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61283" y="5182885"/>
            <a:ext cx="9392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 of </a:t>
            </a:r>
            <a:r>
              <a:rPr lang="en-US" altLang="zh-CN" dirty="0">
                <a:solidFill>
                  <a:srgbClr val="FF0000"/>
                </a:solidFill>
              </a:rPr>
              <a:t>code coverage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neuron coverage </a:t>
            </a:r>
            <a:r>
              <a:rPr lang="en-US" altLang="zh-CN" dirty="0" smtClean="0"/>
              <a:t>for 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en-US" altLang="zh-CN" dirty="0" smtClean="0"/>
              <a:t> </a:t>
            </a:r>
            <a:r>
              <a:rPr lang="en-US" altLang="zh-CN" dirty="0"/>
              <a:t>randomly selected inputs</a:t>
            </a: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39698" y="3790459"/>
            <a:ext cx="2415459" cy="139242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48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58" y="3246606"/>
            <a:ext cx="6115050" cy="1257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27513" y="4503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Average number of </a:t>
            </a:r>
            <a:r>
              <a:rPr lang="en-US" altLang="zh-CN" dirty="0">
                <a:solidFill>
                  <a:srgbClr val="FF0000"/>
                </a:solidFill>
              </a:rPr>
              <a:t>overlaps</a:t>
            </a:r>
            <a:r>
              <a:rPr lang="en-US" altLang="zh-CN" dirty="0"/>
              <a:t> among </a:t>
            </a:r>
            <a:r>
              <a:rPr lang="en-US" altLang="zh-CN" dirty="0">
                <a:solidFill>
                  <a:srgbClr val="FF0000"/>
                </a:solidFill>
              </a:rPr>
              <a:t>activated </a:t>
            </a:r>
            <a:r>
              <a:rPr lang="en-US" altLang="zh-CN" dirty="0" smtClean="0">
                <a:solidFill>
                  <a:srgbClr val="FF0000"/>
                </a:solidFill>
              </a:rPr>
              <a:t>neurons </a:t>
            </a:r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smtClean="0"/>
              <a:t>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pair </a:t>
            </a:r>
            <a:r>
              <a:rPr lang="en-US" altLang="zh-CN" dirty="0"/>
              <a:t>of inputs of </a:t>
            </a:r>
            <a:r>
              <a:rPr lang="en-US" altLang="zh-CN" dirty="0">
                <a:solidFill>
                  <a:srgbClr val="FF0000"/>
                </a:solidFill>
              </a:rPr>
              <a:t>the same class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different classes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1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Safety problem of deep learning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02" y="2191109"/>
            <a:ext cx="5461498" cy="3620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88" y="2191109"/>
            <a:ext cx="3678389" cy="36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9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58" y="3246606"/>
            <a:ext cx="6115050" cy="1257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27513" y="4503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Average number of </a:t>
            </a:r>
            <a:r>
              <a:rPr lang="en-US" altLang="zh-CN" dirty="0">
                <a:solidFill>
                  <a:srgbClr val="FF0000"/>
                </a:solidFill>
              </a:rPr>
              <a:t>overlaps</a:t>
            </a:r>
            <a:r>
              <a:rPr lang="en-US" altLang="zh-CN" dirty="0"/>
              <a:t> among </a:t>
            </a:r>
            <a:r>
              <a:rPr lang="en-US" altLang="zh-CN" dirty="0">
                <a:solidFill>
                  <a:srgbClr val="FF0000"/>
                </a:solidFill>
              </a:rPr>
              <a:t>activated </a:t>
            </a:r>
            <a:r>
              <a:rPr lang="en-US" altLang="zh-CN" dirty="0" smtClean="0">
                <a:solidFill>
                  <a:srgbClr val="FF0000"/>
                </a:solidFill>
              </a:rPr>
              <a:t>neurons </a:t>
            </a:r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smtClean="0"/>
              <a:t>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pair </a:t>
            </a:r>
            <a:r>
              <a:rPr lang="en-US" altLang="zh-CN" dirty="0"/>
              <a:t>of inputs of </a:t>
            </a:r>
            <a:r>
              <a:rPr lang="en-US" altLang="zh-CN" dirty="0">
                <a:solidFill>
                  <a:srgbClr val="FF0000"/>
                </a:solidFill>
              </a:rPr>
              <a:t>the same class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different classes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19452" y="3790459"/>
            <a:ext cx="1358537" cy="398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58" y="3246606"/>
            <a:ext cx="6115050" cy="1257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27513" y="4503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Average number of </a:t>
            </a:r>
            <a:r>
              <a:rPr lang="en-US" altLang="zh-CN" dirty="0">
                <a:solidFill>
                  <a:srgbClr val="FF0000"/>
                </a:solidFill>
              </a:rPr>
              <a:t>overlaps</a:t>
            </a:r>
            <a:r>
              <a:rPr lang="en-US" altLang="zh-CN" dirty="0"/>
              <a:t> among </a:t>
            </a:r>
            <a:r>
              <a:rPr lang="en-US" altLang="zh-CN" dirty="0">
                <a:solidFill>
                  <a:srgbClr val="FF0000"/>
                </a:solidFill>
              </a:rPr>
              <a:t>activated </a:t>
            </a:r>
            <a:r>
              <a:rPr lang="en-US" altLang="zh-CN" dirty="0" smtClean="0">
                <a:solidFill>
                  <a:srgbClr val="FF0000"/>
                </a:solidFill>
              </a:rPr>
              <a:t>neurons </a:t>
            </a:r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smtClean="0"/>
              <a:t>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pair </a:t>
            </a:r>
            <a:r>
              <a:rPr lang="en-US" altLang="zh-CN" dirty="0"/>
              <a:t>of inputs of </a:t>
            </a:r>
            <a:r>
              <a:rPr lang="en-US" altLang="zh-CN" dirty="0">
                <a:solidFill>
                  <a:srgbClr val="FF0000"/>
                </a:solidFill>
              </a:rPr>
              <a:t>the same class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different classes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56367" y="3776268"/>
            <a:ext cx="1358537" cy="398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6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58" y="3246606"/>
            <a:ext cx="6115050" cy="1257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27513" y="4503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Average number of </a:t>
            </a:r>
            <a:r>
              <a:rPr lang="en-US" altLang="zh-CN" dirty="0">
                <a:solidFill>
                  <a:srgbClr val="FF0000"/>
                </a:solidFill>
              </a:rPr>
              <a:t>overlaps</a:t>
            </a:r>
            <a:r>
              <a:rPr lang="en-US" altLang="zh-CN" dirty="0"/>
              <a:t> among </a:t>
            </a:r>
            <a:r>
              <a:rPr lang="en-US" altLang="zh-CN" dirty="0">
                <a:solidFill>
                  <a:srgbClr val="FF0000"/>
                </a:solidFill>
              </a:rPr>
              <a:t>activated </a:t>
            </a:r>
            <a:r>
              <a:rPr lang="en-US" altLang="zh-CN" dirty="0" smtClean="0">
                <a:solidFill>
                  <a:srgbClr val="FF0000"/>
                </a:solidFill>
              </a:rPr>
              <a:t>neurons </a:t>
            </a:r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smtClean="0"/>
              <a:t>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pair </a:t>
            </a:r>
            <a:r>
              <a:rPr lang="en-US" altLang="zh-CN" dirty="0"/>
              <a:t>of inputs of </a:t>
            </a:r>
            <a:r>
              <a:rPr lang="en-US" altLang="zh-CN" dirty="0">
                <a:solidFill>
                  <a:srgbClr val="FF0000"/>
                </a:solidFill>
              </a:rPr>
              <a:t>the same class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different classes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585166" y="3776268"/>
            <a:ext cx="1358537" cy="398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58" y="3246606"/>
            <a:ext cx="6115050" cy="1257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27513" y="4503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Average number of </a:t>
            </a:r>
            <a:r>
              <a:rPr lang="en-US" altLang="zh-CN" dirty="0">
                <a:solidFill>
                  <a:srgbClr val="FF0000"/>
                </a:solidFill>
              </a:rPr>
              <a:t>overlaps</a:t>
            </a:r>
            <a:r>
              <a:rPr lang="en-US" altLang="zh-CN" dirty="0"/>
              <a:t> among </a:t>
            </a:r>
            <a:r>
              <a:rPr lang="en-US" altLang="zh-CN" dirty="0">
                <a:solidFill>
                  <a:srgbClr val="FF0000"/>
                </a:solidFill>
              </a:rPr>
              <a:t>activated </a:t>
            </a:r>
            <a:r>
              <a:rPr lang="en-US" altLang="zh-CN" dirty="0" smtClean="0">
                <a:solidFill>
                  <a:srgbClr val="FF0000"/>
                </a:solidFill>
              </a:rPr>
              <a:t>neurons </a:t>
            </a:r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smtClean="0"/>
              <a:t>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pair </a:t>
            </a:r>
            <a:r>
              <a:rPr lang="en-US" altLang="zh-CN" dirty="0"/>
              <a:t>of inputs of </a:t>
            </a:r>
            <a:r>
              <a:rPr lang="en-US" altLang="zh-CN" dirty="0">
                <a:solidFill>
                  <a:srgbClr val="FF0000"/>
                </a:solidFill>
              </a:rPr>
              <a:t>the same class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different classes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284617" y="4105542"/>
            <a:ext cx="1358537" cy="398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9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58" y="3246606"/>
            <a:ext cx="6115050" cy="1257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27513" y="4503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Average number of </a:t>
            </a:r>
            <a:r>
              <a:rPr lang="en-US" altLang="zh-CN" dirty="0">
                <a:solidFill>
                  <a:srgbClr val="FF0000"/>
                </a:solidFill>
              </a:rPr>
              <a:t>overlaps</a:t>
            </a:r>
            <a:r>
              <a:rPr lang="en-US" altLang="zh-CN" dirty="0"/>
              <a:t> among </a:t>
            </a:r>
            <a:r>
              <a:rPr lang="en-US" altLang="zh-CN" dirty="0">
                <a:solidFill>
                  <a:srgbClr val="FF0000"/>
                </a:solidFill>
              </a:rPr>
              <a:t>activated </a:t>
            </a:r>
            <a:r>
              <a:rPr lang="en-US" altLang="zh-CN" dirty="0" smtClean="0">
                <a:solidFill>
                  <a:srgbClr val="FF0000"/>
                </a:solidFill>
              </a:rPr>
              <a:t>neurons </a:t>
            </a:r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smtClean="0"/>
              <a:t>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pair </a:t>
            </a:r>
            <a:r>
              <a:rPr lang="en-US" altLang="zh-CN" dirty="0"/>
              <a:t>of inputs of </a:t>
            </a:r>
            <a:r>
              <a:rPr lang="en-US" altLang="zh-CN" dirty="0">
                <a:solidFill>
                  <a:srgbClr val="FF0000"/>
                </a:solidFill>
              </a:rPr>
              <a:t>the same class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different classes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82492" y="4105542"/>
            <a:ext cx="1358537" cy="398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29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58" y="3246606"/>
            <a:ext cx="6115050" cy="1257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27513" y="4503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Average number of </a:t>
            </a:r>
            <a:r>
              <a:rPr lang="en-US" altLang="zh-CN" dirty="0">
                <a:solidFill>
                  <a:srgbClr val="FF0000"/>
                </a:solidFill>
              </a:rPr>
              <a:t>overlaps</a:t>
            </a:r>
            <a:r>
              <a:rPr lang="en-US" altLang="zh-CN" dirty="0"/>
              <a:t> among </a:t>
            </a:r>
            <a:r>
              <a:rPr lang="en-US" altLang="zh-CN" dirty="0">
                <a:solidFill>
                  <a:srgbClr val="FF0000"/>
                </a:solidFill>
              </a:rPr>
              <a:t>activated </a:t>
            </a:r>
            <a:r>
              <a:rPr lang="en-US" altLang="zh-CN" dirty="0" smtClean="0">
                <a:solidFill>
                  <a:srgbClr val="FF0000"/>
                </a:solidFill>
              </a:rPr>
              <a:t>neurons </a:t>
            </a:r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smtClean="0"/>
              <a:t>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pair </a:t>
            </a:r>
            <a:r>
              <a:rPr lang="en-US" altLang="zh-CN" dirty="0"/>
              <a:t>of inputs of </a:t>
            </a:r>
            <a:r>
              <a:rPr lang="en-US" altLang="zh-CN" dirty="0">
                <a:solidFill>
                  <a:srgbClr val="FF0000"/>
                </a:solidFill>
              </a:rPr>
              <a:t>the same class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different classes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602583" y="4105542"/>
            <a:ext cx="1358537" cy="3983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30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9781"/>
            <a:ext cx="10515600" cy="4351338"/>
          </a:xfrm>
        </p:spPr>
        <p:txBody>
          <a:bodyPr/>
          <a:lstStyle/>
          <a:p>
            <a:r>
              <a:rPr lang="en-US" altLang="zh-CN" dirty="0"/>
              <a:t>Is </a:t>
            </a:r>
            <a:r>
              <a:rPr lang="en" altLang="zh-CN" dirty="0">
                <a:solidFill>
                  <a:srgbClr val="000000"/>
                </a:solidFill>
              </a:rPr>
              <a:t>neuron</a:t>
            </a:r>
            <a:r>
              <a:rPr lang="en-US" altLang="zh-CN" dirty="0"/>
              <a:t> coverage a good </a:t>
            </a:r>
            <a:r>
              <a:rPr lang="en-US" altLang="zh-CN" dirty="0" smtClean="0"/>
              <a:t>metric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358" y="3246606"/>
            <a:ext cx="6115050" cy="1257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27513" y="4503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Average number of </a:t>
            </a:r>
            <a:r>
              <a:rPr lang="en-US" altLang="zh-CN" dirty="0">
                <a:solidFill>
                  <a:srgbClr val="FF0000"/>
                </a:solidFill>
              </a:rPr>
              <a:t>overlaps</a:t>
            </a:r>
            <a:r>
              <a:rPr lang="en-US" altLang="zh-CN" dirty="0"/>
              <a:t> among </a:t>
            </a:r>
            <a:r>
              <a:rPr lang="en-US" altLang="zh-CN" dirty="0">
                <a:solidFill>
                  <a:srgbClr val="FF0000"/>
                </a:solidFill>
              </a:rPr>
              <a:t>activated </a:t>
            </a:r>
            <a:r>
              <a:rPr lang="en-US" altLang="zh-CN" dirty="0" smtClean="0">
                <a:solidFill>
                  <a:srgbClr val="FF0000"/>
                </a:solidFill>
              </a:rPr>
              <a:t>neurons </a:t>
            </a:r>
            <a:r>
              <a:rPr lang="en-US" altLang="zh-CN" dirty="0" smtClean="0"/>
              <a:t>for </a:t>
            </a:r>
            <a:r>
              <a:rPr lang="en-US" altLang="zh-CN" dirty="0"/>
              <a:t>a </a:t>
            </a:r>
            <a:r>
              <a:rPr lang="en-US" altLang="zh-CN" dirty="0" smtClean="0"/>
              <a:t>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en-US" altLang="zh-CN" dirty="0" smtClean="0"/>
              <a:t>pair </a:t>
            </a:r>
            <a:r>
              <a:rPr lang="en-US" altLang="zh-CN" dirty="0"/>
              <a:t>of inputs of </a:t>
            </a:r>
            <a:r>
              <a:rPr lang="en-US" altLang="zh-CN" dirty="0">
                <a:solidFill>
                  <a:srgbClr val="FF0000"/>
                </a:solidFill>
              </a:rPr>
              <a:t>the same class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different classes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602583" y="3823063"/>
            <a:ext cx="1358537" cy="68084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US" altLang="zh-CN" dirty="0" smtClean="0"/>
              <a:t>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 </a:t>
            </a:r>
            <a:r>
              <a:rPr lang="en-US" altLang="zh-CN" dirty="0" err="1"/>
              <a:t>DeepXplore</a:t>
            </a:r>
            <a:r>
              <a:rPr lang="en-US" altLang="zh-CN" dirty="0"/>
              <a:t> find numerous erroneous behaviors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03" y="2534477"/>
            <a:ext cx="5392238" cy="40274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32835" y="2334235"/>
            <a:ext cx="1196766" cy="429298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en-US" altLang="zh-CN" dirty="0" smtClean="0"/>
              <a:t>valuation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 </a:t>
            </a:r>
            <a:r>
              <a:rPr lang="en-US" altLang="zh-CN" dirty="0" err="1"/>
              <a:t>DeepXplore</a:t>
            </a:r>
            <a:r>
              <a:rPr lang="en-US" altLang="zh-CN" dirty="0"/>
              <a:t> improve the accuracy of DNN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31" y="2494825"/>
            <a:ext cx="4412738" cy="32907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001036" y="5954618"/>
            <a:ext cx="670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Improvement in </a:t>
            </a:r>
            <a:r>
              <a:rPr lang="en-US" altLang="zh-CN" dirty="0" smtClean="0"/>
              <a:t>accuracy </a:t>
            </a:r>
            <a:r>
              <a:rPr lang="en-US" altLang="zh-CN" dirty="0"/>
              <a:t>by adding 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en-US" altLang="zh-CN" dirty="0"/>
              <a:t> new </a:t>
            </a:r>
            <a:r>
              <a:rPr lang="en-US" altLang="zh-CN" dirty="0" smtClean="0"/>
              <a:t>error-inducing </a:t>
            </a:r>
            <a:r>
              <a:rPr lang="en-US" altLang="zh-CN" dirty="0"/>
              <a:t>samples 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43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981" y="538126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CN" sz="9600" dirty="0" smtClean="0"/>
              <a:t>Thanks</a:t>
            </a:r>
            <a:endParaRPr lang="zh-CN" altLang="en-US" sz="9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90" y="0"/>
            <a:ext cx="5468983" cy="54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Safety problem of deep learning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02" y="2191109"/>
            <a:ext cx="5461498" cy="3620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88" y="2191109"/>
            <a:ext cx="3678389" cy="3620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87" y="2191109"/>
            <a:ext cx="3702121" cy="36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r>
              <a:rPr lang="en-US" altLang="zh-CN" dirty="0" smtClean="0"/>
              <a:t>Goal</a:t>
            </a:r>
          </a:p>
          <a:p>
            <a:pPr lvl="1"/>
            <a:r>
              <a:rPr lang="en-US" altLang="zh-CN" dirty="0" smtClean="0"/>
              <a:t>Find </a:t>
            </a:r>
            <a:r>
              <a:rPr lang="en-US" altLang="zh-CN" dirty="0"/>
              <a:t>incorrect corner case behaviors </a:t>
            </a:r>
            <a:r>
              <a:rPr lang="en-US" altLang="zh-CN" dirty="0" smtClean="0"/>
              <a:t>of deep learning systems</a:t>
            </a:r>
          </a:p>
          <a:p>
            <a:pPr lvl="1"/>
            <a:endParaRPr lang="en-US" altLang="zh-CN" dirty="0"/>
          </a:p>
          <a:p>
            <a:pPr lvl="1"/>
            <a:endParaRPr lang="e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9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r>
              <a:rPr lang="en-US" altLang="zh-CN" dirty="0" smtClean="0"/>
              <a:t>Goal</a:t>
            </a:r>
          </a:p>
          <a:p>
            <a:pPr lvl="1"/>
            <a:r>
              <a:rPr lang="en-US" altLang="zh-CN" dirty="0" smtClean="0"/>
              <a:t>Find </a:t>
            </a:r>
            <a:r>
              <a:rPr lang="en-US" altLang="zh-CN" dirty="0"/>
              <a:t>incorrect corner case behaviors </a:t>
            </a:r>
            <a:r>
              <a:rPr lang="en-US" altLang="zh-CN" dirty="0" smtClean="0"/>
              <a:t>of deep learning systems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Problems</a:t>
            </a:r>
          </a:p>
          <a:p>
            <a:pPr lvl="1"/>
            <a:r>
              <a:rPr lang="en" altLang="zh-CN" dirty="0" smtClean="0">
                <a:solidFill>
                  <a:srgbClr val="000000"/>
                </a:solidFill>
              </a:rPr>
              <a:t>How good is the </a:t>
            </a:r>
            <a:r>
              <a:rPr lang="en-US" altLang="zh-CN" dirty="0" smtClean="0">
                <a:solidFill>
                  <a:srgbClr val="000000"/>
                </a:solidFill>
              </a:rPr>
              <a:t>quality</a:t>
            </a:r>
            <a:r>
              <a:rPr lang="en" altLang="zh-CN" dirty="0" smtClean="0">
                <a:solidFill>
                  <a:srgbClr val="000000"/>
                </a:solidFill>
              </a:rPr>
              <a:t> of the test set</a:t>
            </a:r>
          </a:p>
          <a:p>
            <a:pPr lvl="1"/>
            <a:r>
              <a:rPr lang="en-US" altLang="zh-CN" dirty="0"/>
              <a:t>How to generate effective test cases</a:t>
            </a:r>
          </a:p>
          <a:p>
            <a:pPr lvl="1"/>
            <a:endParaRPr lang="en" altLang="zh-CN" dirty="0" smtClean="0">
              <a:solidFill>
                <a:srgbClr val="000000"/>
              </a:solidFill>
            </a:endParaRPr>
          </a:p>
          <a:p>
            <a:endParaRPr lang="en-US" altLang="zh-CN" dirty="0" smtClean="0"/>
          </a:p>
          <a:p>
            <a:pPr lvl="1"/>
            <a:endParaRPr lang="e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03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/>
          <a:lstStyle/>
          <a:p>
            <a:r>
              <a:rPr lang="en-US" altLang="zh-CN" dirty="0" smtClean="0"/>
              <a:t>Goal</a:t>
            </a:r>
          </a:p>
          <a:p>
            <a:pPr lvl="1"/>
            <a:r>
              <a:rPr lang="en-US" altLang="zh-CN" dirty="0" smtClean="0"/>
              <a:t>Find </a:t>
            </a:r>
            <a:r>
              <a:rPr lang="en-US" altLang="zh-CN" dirty="0"/>
              <a:t>incorrect corner case behaviors </a:t>
            </a:r>
            <a:r>
              <a:rPr lang="en-US" altLang="zh-CN" dirty="0" smtClean="0"/>
              <a:t>of deep learning systems</a:t>
            </a:r>
          </a:p>
          <a:p>
            <a:pPr lvl="1"/>
            <a:endParaRPr lang="en-US" altLang="zh-CN" dirty="0"/>
          </a:p>
          <a:p>
            <a:r>
              <a:rPr lang="en-US" altLang="zh-CN" dirty="0" smtClean="0"/>
              <a:t>Problems</a:t>
            </a:r>
          </a:p>
          <a:p>
            <a:pPr lvl="1"/>
            <a:r>
              <a:rPr lang="en" altLang="zh-CN" dirty="0" smtClean="0">
                <a:solidFill>
                  <a:srgbClr val="000000"/>
                </a:solidFill>
              </a:rPr>
              <a:t>How good is the </a:t>
            </a:r>
            <a:r>
              <a:rPr lang="en-US" altLang="zh-CN" dirty="0" smtClean="0">
                <a:solidFill>
                  <a:srgbClr val="000000"/>
                </a:solidFill>
              </a:rPr>
              <a:t>quality</a:t>
            </a:r>
            <a:r>
              <a:rPr lang="en" altLang="zh-CN" dirty="0" smtClean="0">
                <a:solidFill>
                  <a:srgbClr val="000000"/>
                </a:solidFill>
              </a:rPr>
              <a:t> of the test set</a:t>
            </a:r>
          </a:p>
          <a:p>
            <a:pPr lvl="1"/>
            <a:r>
              <a:rPr lang="en-US" altLang="zh-CN" dirty="0"/>
              <a:t>How to generate effective test cases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>
                <a:solidFill>
                  <a:srgbClr val="000000"/>
                </a:solidFill>
              </a:rPr>
              <a:t>Contributions</a:t>
            </a:r>
          </a:p>
          <a:p>
            <a:pPr lvl="1"/>
            <a:r>
              <a:rPr lang="en" altLang="zh-CN" dirty="0" smtClean="0">
                <a:solidFill>
                  <a:srgbClr val="000000"/>
                </a:solidFill>
              </a:rPr>
              <a:t>Neuron coverage</a:t>
            </a:r>
          </a:p>
          <a:p>
            <a:pPr lvl="1"/>
            <a:r>
              <a:rPr lang="en-US" altLang="zh-CN" dirty="0"/>
              <a:t>Differential testing</a:t>
            </a:r>
          </a:p>
          <a:p>
            <a:pPr lvl="1"/>
            <a:endParaRPr lang="e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9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Neural Network ( DNN )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204755" y="1978355"/>
            <a:ext cx="1602377" cy="1532709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098388" y="2031168"/>
            <a:ext cx="1185880" cy="43287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1839970" y="2795443"/>
            <a:ext cx="136478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058632" y="3057052"/>
            <a:ext cx="1225636" cy="50548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4" idx="6"/>
          </p:cNvCxnSpPr>
          <p:nvPr/>
        </p:nvCxnSpPr>
        <p:spPr>
          <a:xfrm flipV="1">
            <a:off x="4807132" y="2744709"/>
            <a:ext cx="919038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750905" y="2133723"/>
            <a:ext cx="510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/>
              <a:t>f</a:t>
            </a:r>
            <a:endParaRPr lang="zh-CN" altLang="en-US" sz="8000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1598811" y="1690688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x0</a:t>
            </a:r>
            <a:endParaRPr lang="zh-CN" altLang="en-US" sz="2800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1332552" y="2500242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x1</a:t>
            </a:r>
            <a:endParaRPr lang="zh-CN" altLang="en-US" sz="2800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1598811" y="3201354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x2</a:t>
            </a:r>
            <a:endParaRPr lang="zh-CN" altLang="en-US" sz="2800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5724692" y="2464047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output</a:t>
            </a:r>
            <a:endParaRPr lang="zh-CN" altLang="en-US" sz="28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2338345" y="1741889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w0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158941" y="2372699"/>
            <a:ext cx="64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w1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81447" y="2908174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w2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7" name="直接连接符 36"/>
          <p:cNvCxnSpPr>
            <a:stCxn id="4" idx="7"/>
            <a:endCxn id="4" idx="5"/>
          </p:cNvCxnSpPr>
          <p:nvPr/>
        </p:nvCxnSpPr>
        <p:spPr>
          <a:xfrm>
            <a:off x="4572469" y="2202815"/>
            <a:ext cx="0" cy="10837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2081349" y="6389538"/>
            <a:ext cx="4127862" cy="653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 flipV="1">
            <a:off x="4102021" y="4454059"/>
            <a:ext cx="25842" cy="223001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1959429" y="6389538"/>
            <a:ext cx="2155513" cy="653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4102021" y="5233383"/>
            <a:ext cx="2194276" cy="1116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642254" y="498294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1</a:t>
            </a:r>
            <a:endParaRPr lang="zh-CN" altLang="en-US" sz="2800" b="1" dirty="0"/>
          </a:p>
        </p:txBody>
      </p:sp>
      <p:sp>
        <p:nvSpPr>
          <p:cNvPr id="53" name="文本框 52"/>
          <p:cNvSpPr txBox="1"/>
          <p:nvPr/>
        </p:nvSpPr>
        <p:spPr>
          <a:xfrm>
            <a:off x="3765263" y="63347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0</a:t>
            </a:r>
            <a:endParaRPr lang="zh-CN" altLang="en-US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31" y="3773528"/>
            <a:ext cx="3922727" cy="29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862</Words>
  <Application>Microsoft Office PowerPoint</Application>
  <PresentationFormat>宽屏</PresentationFormat>
  <Paragraphs>243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宋体</vt:lpstr>
      <vt:lpstr>Arial</vt:lpstr>
      <vt:lpstr>Calibri</vt:lpstr>
      <vt:lpstr>Calibri Light</vt:lpstr>
      <vt:lpstr>Cambria Math</vt:lpstr>
      <vt:lpstr>Office 主题</vt:lpstr>
      <vt:lpstr>PowerPoint 演示文稿</vt:lpstr>
      <vt:lpstr>Deep learning is widely used</vt:lpstr>
      <vt:lpstr>Safety problem of deep learning</vt:lpstr>
      <vt:lpstr>Safety problem of deep learning</vt:lpstr>
      <vt:lpstr>Safety problem of deep learning</vt:lpstr>
      <vt:lpstr>Overview</vt:lpstr>
      <vt:lpstr>Overview</vt:lpstr>
      <vt:lpstr>Overview</vt:lpstr>
      <vt:lpstr>Deep Neural Network ( DNN )</vt:lpstr>
      <vt:lpstr>Deep Neural Network ( DNN )</vt:lpstr>
      <vt:lpstr>Deep Neural Network ( DNN )</vt:lpstr>
      <vt:lpstr>Deep Neural Network ( DNN )</vt:lpstr>
      <vt:lpstr>Deep Neural Network ( DNN )</vt:lpstr>
      <vt:lpstr>Deep Neural Network ( DNN )</vt:lpstr>
      <vt:lpstr>How good is the quality of the test set</vt:lpstr>
      <vt:lpstr>How good is the quality of the test set</vt:lpstr>
      <vt:lpstr>How good is the quality of the test set</vt:lpstr>
      <vt:lpstr>How good is the quality of the test set</vt:lpstr>
      <vt:lpstr>How good is the quality of the test set</vt:lpstr>
      <vt:lpstr>How good is the quality of the test set</vt:lpstr>
      <vt:lpstr>How good is the quality of the test set</vt:lpstr>
      <vt:lpstr>How good is the quality of the test set</vt:lpstr>
      <vt:lpstr>How good is the quality of the test set</vt:lpstr>
      <vt:lpstr>How to generate effective test cases</vt:lpstr>
      <vt:lpstr>How to generate effective test cases</vt:lpstr>
      <vt:lpstr>How to generate effective test cases</vt:lpstr>
      <vt:lpstr>How to generate effective test cases</vt:lpstr>
      <vt:lpstr>How to generate effective test cases</vt:lpstr>
      <vt:lpstr>How to generate effective test cases</vt:lpstr>
      <vt:lpstr>How to generate effective test cases</vt:lpstr>
      <vt:lpstr>How to generate effective test cases</vt:lpstr>
      <vt:lpstr>How to generate effective test cases</vt:lpstr>
      <vt:lpstr>How to generate effective test cases</vt:lpstr>
      <vt:lpstr>How to generate effective test cases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dhr</dc:creator>
  <cp:lastModifiedBy>dhr</cp:lastModifiedBy>
  <cp:revision>261</cp:revision>
  <dcterms:created xsi:type="dcterms:W3CDTF">2019-05-27T13:27:45Z</dcterms:created>
  <dcterms:modified xsi:type="dcterms:W3CDTF">2019-05-31T03:06:01Z</dcterms:modified>
</cp:coreProperties>
</file>